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9"/>
  </p:notesMasterIdLst>
  <p:sldIdLst>
    <p:sldId id="262" r:id="rId3"/>
    <p:sldId id="256" r:id="rId4"/>
    <p:sldId id="258" r:id="rId5"/>
    <p:sldId id="259" r:id="rId6"/>
    <p:sldId id="260" r:id="rId7"/>
    <p:sldId id="261" r:id="rId8"/>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85" d="100"/>
          <a:sy n="85" d="100"/>
        </p:scale>
        <p:origin x="9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 Id="rId14"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119CBB8E-D6C4-486B-A175-4C35CC02AB7C}" type="datetimeFigureOut">
              <a:rPr lang="en-GB" smtClean="0"/>
              <a:t>31/08/2017</a:t>
            </a:fld>
            <a:endParaRPr lang="en-GB"/>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0A2A236B-A516-4802-A8FF-C1FB16F09289}" type="slidenum">
              <a:rPr lang="en-GB" smtClean="0"/>
              <a:t>‹#›</a:t>
            </a:fld>
            <a:endParaRPr lang="en-GB"/>
          </a:p>
        </p:txBody>
      </p:sp>
    </p:spTree>
    <p:extLst>
      <p:ext uri="{BB962C8B-B14F-4D97-AF65-F5344CB8AC3E}">
        <p14:creationId xmlns:p14="http://schemas.microsoft.com/office/powerpoint/2010/main" val="28161981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Shape 370"/>
          <p:cNvSpPr txBox="1">
            <a:spLocks noGrp="1"/>
          </p:cNvSpPr>
          <p:nvPr>
            <p:ph type="body" idx="1"/>
          </p:nvPr>
        </p:nvSpPr>
        <p:spPr>
          <a:xfrm>
            <a:off x="1124744" y="4343400"/>
            <a:ext cx="4608512" cy="4114800"/>
          </a:xfrm>
          <a:prstGeom prst="rect">
            <a:avLst/>
          </a:prstGeom>
        </p:spPr>
        <p:txBody>
          <a:bodyPr lIns="91425" tIns="91425" rIns="91425" bIns="91425" anchor="t" anchorCtr="0">
            <a:noAutofit/>
          </a:bodyPr>
          <a:lstStyle/>
          <a:p>
            <a:pPr lvl="0">
              <a:spcBef>
                <a:spcPts val="0"/>
              </a:spcBef>
              <a:buNone/>
            </a:pPr>
            <a:endParaRPr/>
          </a:p>
        </p:txBody>
      </p:sp>
      <p:sp>
        <p:nvSpPr>
          <p:cNvPr id="371" name="Shape 3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193024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a:t>
            </a:r>
            <a:r>
              <a:rPr lang="en-GB" baseline="0" dirty="0"/>
              <a:t> may make judgements about gender due to the style of the wallet, wealth due to the key and the phone.  They might know about the two yellow dots being the ‘professional’ squash ball and might make judgements about that – fitness fanatic etc. They might say the person has a cold, hence the tissues. They will also draw conclusions about the age of the character. </a:t>
            </a:r>
            <a:endParaRPr lang="en-GB" dirty="0"/>
          </a:p>
        </p:txBody>
      </p:sp>
      <p:sp>
        <p:nvSpPr>
          <p:cNvPr id="4" name="Slide Number Placeholder 3"/>
          <p:cNvSpPr>
            <a:spLocks noGrp="1"/>
          </p:cNvSpPr>
          <p:nvPr>
            <p:ph type="sldNum" sz="quarter" idx="10"/>
          </p:nvPr>
        </p:nvSpPr>
        <p:spPr/>
        <p:txBody>
          <a:bodyPr/>
          <a:lstStyle/>
          <a:p>
            <a:fld id="{0A2A236B-A516-4802-A8FF-C1FB16F09289}" type="slidenum">
              <a:rPr lang="en-GB" smtClean="0"/>
              <a:t>2</a:t>
            </a:fld>
            <a:endParaRPr lang="en-GB"/>
          </a:p>
        </p:txBody>
      </p:sp>
    </p:spTree>
    <p:extLst>
      <p:ext uri="{BB962C8B-B14F-4D97-AF65-F5344CB8AC3E}">
        <p14:creationId xmlns:p14="http://schemas.microsoft.com/office/powerpoint/2010/main" val="19577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Please replace the fidget cube with whichever</a:t>
            </a:r>
            <a:r>
              <a:rPr lang="en-GB" baseline="0" dirty="0"/>
              <a:t> fad is current at the time. Students should identify differences between the two pockets. They should consider the difference in age between the two characters and what sort of person this is.  What might the fact they have a house key mean? Trusted? Encourage students to develop their ideas. Students might ask ‘where is their phone?’ – encourage them to come up with a reason why the phone might not be present, e.g. confiscated earlier? Left at home? Handed in because of school policy?</a:t>
            </a:r>
            <a:endParaRPr lang="en-GB" dirty="0"/>
          </a:p>
        </p:txBody>
      </p:sp>
      <p:sp>
        <p:nvSpPr>
          <p:cNvPr id="4" name="Slide Number Placeholder 3"/>
          <p:cNvSpPr>
            <a:spLocks noGrp="1"/>
          </p:cNvSpPr>
          <p:nvPr>
            <p:ph type="sldNum" sz="quarter" idx="10"/>
          </p:nvPr>
        </p:nvSpPr>
        <p:spPr/>
        <p:txBody>
          <a:bodyPr/>
          <a:lstStyle/>
          <a:p>
            <a:fld id="{0A2A236B-A516-4802-A8FF-C1FB16F09289}" type="slidenum">
              <a:rPr lang="en-GB" smtClean="0"/>
              <a:t>3</a:t>
            </a:fld>
            <a:endParaRPr lang="en-GB"/>
          </a:p>
        </p:txBody>
      </p:sp>
    </p:spTree>
    <p:extLst>
      <p:ext uri="{BB962C8B-B14F-4D97-AF65-F5344CB8AC3E}">
        <p14:creationId xmlns:p14="http://schemas.microsoft.com/office/powerpoint/2010/main" val="33939983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students to think about the contents of their pockets.</a:t>
            </a:r>
          </a:p>
          <a:p>
            <a:r>
              <a:rPr lang="en-GB" dirty="0"/>
              <a:t>What would someone infer about them based on these items?</a:t>
            </a:r>
            <a:r>
              <a:rPr lang="en-GB" baseline="0" dirty="0"/>
              <a:t>  If you have a good group, you could get them to literally empty their pockets but it obviously depends on the group. </a:t>
            </a:r>
            <a:endParaRPr lang="en-GB" dirty="0"/>
          </a:p>
          <a:p>
            <a:r>
              <a:rPr lang="en-GB" dirty="0"/>
              <a:t>You could get them to compare their weekend pockets with their school pockets – which</a:t>
            </a:r>
            <a:r>
              <a:rPr lang="en-GB" baseline="0" dirty="0"/>
              <a:t> gives a truer reflection of themselves?</a:t>
            </a:r>
            <a:endParaRPr lang="en-GB" dirty="0"/>
          </a:p>
        </p:txBody>
      </p:sp>
      <p:sp>
        <p:nvSpPr>
          <p:cNvPr id="4" name="Slide Number Placeholder 3"/>
          <p:cNvSpPr>
            <a:spLocks noGrp="1"/>
          </p:cNvSpPr>
          <p:nvPr>
            <p:ph type="sldNum" sz="quarter" idx="10"/>
          </p:nvPr>
        </p:nvSpPr>
        <p:spPr/>
        <p:txBody>
          <a:bodyPr/>
          <a:lstStyle/>
          <a:p>
            <a:fld id="{0A2A236B-A516-4802-A8FF-C1FB16F09289}" type="slidenum">
              <a:rPr lang="en-GB" smtClean="0"/>
              <a:t>4</a:t>
            </a:fld>
            <a:endParaRPr lang="en-GB"/>
          </a:p>
        </p:txBody>
      </p:sp>
    </p:spTree>
    <p:extLst>
      <p:ext uri="{BB962C8B-B14F-4D97-AF65-F5344CB8AC3E}">
        <p14:creationId xmlns:p14="http://schemas.microsoft.com/office/powerpoint/2010/main" val="8231173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 can students infer about</a:t>
            </a:r>
            <a:r>
              <a:rPr lang="en-GB" baseline="0" dirty="0"/>
              <a:t> the two characters in this scene?  What’s the relationship between them? </a:t>
            </a:r>
            <a:endParaRPr lang="en-GB" dirty="0"/>
          </a:p>
        </p:txBody>
      </p:sp>
      <p:sp>
        <p:nvSpPr>
          <p:cNvPr id="4" name="Slide Number Placeholder 3"/>
          <p:cNvSpPr>
            <a:spLocks noGrp="1"/>
          </p:cNvSpPr>
          <p:nvPr>
            <p:ph type="sldNum" sz="quarter" idx="10"/>
          </p:nvPr>
        </p:nvSpPr>
        <p:spPr/>
        <p:txBody>
          <a:bodyPr/>
          <a:lstStyle/>
          <a:p>
            <a:fld id="{0A2A236B-A516-4802-A8FF-C1FB16F09289}" type="slidenum">
              <a:rPr lang="en-GB" smtClean="0"/>
              <a:t>5</a:t>
            </a:fld>
            <a:endParaRPr lang="en-GB"/>
          </a:p>
        </p:txBody>
      </p:sp>
    </p:spTree>
    <p:extLst>
      <p:ext uri="{BB962C8B-B14F-4D97-AF65-F5344CB8AC3E}">
        <p14:creationId xmlns:p14="http://schemas.microsoft.com/office/powerpoint/2010/main" val="4054092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Give students the chance to write their own stories.</a:t>
            </a:r>
            <a:r>
              <a:rPr lang="en-GB" baseline="0" dirty="0"/>
              <a:t> Depending on the nature of the group, more or less scaffolding may be required. Less able students might imagine the first character is made to empty his pockets – get them to think why he might have to do this. </a:t>
            </a:r>
            <a:endParaRPr lang="en-GB" dirty="0"/>
          </a:p>
        </p:txBody>
      </p:sp>
      <p:sp>
        <p:nvSpPr>
          <p:cNvPr id="4" name="Slide Number Placeholder 3"/>
          <p:cNvSpPr>
            <a:spLocks noGrp="1"/>
          </p:cNvSpPr>
          <p:nvPr>
            <p:ph type="sldNum" sz="quarter" idx="10"/>
          </p:nvPr>
        </p:nvSpPr>
        <p:spPr/>
        <p:txBody>
          <a:bodyPr/>
          <a:lstStyle/>
          <a:p>
            <a:fld id="{0A2A236B-A516-4802-A8FF-C1FB16F09289}" type="slidenum">
              <a:rPr lang="en-GB" smtClean="0"/>
              <a:t>6</a:t>
            </a:fld>
            <a:endParaRPr lang="en-GB"/>
          </a:p>
        </p:txBody>
      </p:sp>
    </p:spTree>
    <p:extLst>
      <p:ext uri="{BB962C8B-B14F-4D97-AF65-F5344CB8AC3E}">
        <p14:creationId xmlns:p14="http://schemas.microsoft.com/office/powerpoint/2010/main" val="17560107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195C2B7-E8FB-41C9-88D2-18789C8CE021}"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D6BDA14-60EA-4BD9-AFC3-AAF814A1514D}" type="slidenum">
              <a:rPr lang="en-GB" smtClean="0"/>
              <a:t>‹#›</a:t>
            </a:fld>
            <a:endParaRPr lang="en-GB"/>
          </a:p>
        </p:txBody>
      </p:sp>
    </p:spTree>
    <p:extLst>
      <p:ext uri="{BB962C8B-B14F-4D97-AF65-F5344CB8AC3E}">
        <p14:creationId xmlns:p14="http://schemas.microsoft.com/office/powerpoint/2010/main" val="20278359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195C2B7-E8FB-41C9-88D2-18789C8CE021}"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D6BDA14-60EA-4BD9-AFC3-AAF814A1514D}" type="slidenum">
              <a:rPr lang="en-GB" smtClean="0"/>
              <a:t>‹#›</a:t>
            </a:fld>
            <a:endParaRPr lang="en-GB"/>
          </a:p>
        </p:txBody>
      </p:sp>
    </p:spTree>
    <p:extLst>
      <p:ext uri="{BB962C8B-B14F-4D97-AF65-F5344CB8AC3E}">
        <p14:creationId xmlns:p14="http://schemas.microsoft.com/office/powerpoint/2010/main" val="2536516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195C2B7-E8FB-41C9-88D2-18789C8CE021}"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D6BDA14-60EA-4BD9-AFC3-AAF814A1514D}" type="slidenum">
              <a:rPr lang="en-GB" smtClean="0"/>
              <a:t>‹#›</a:t>
            </a:fld>
            <a:endParaRPr lang="en-GB"/>
          </a:p>
        </p:txBody>
      </p:sp>
    </p:spTree>
    <p:extLst>
      <p:ext uri="{BB962C8B-B14F-4D97-AF65-F5344CB8AC3E}">
        <p14:creationId xmlns:p14="http://schemas.microsoft.com/office/powerpoint/2010/main" val="10624187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vider Option 1">
    <p:bg>
      <p:bgPr>
        <a:blipFill rotWithShape="1">
          <a:blip r:embed="rId2">
            <a:alphaModFix/>
          </a:blip>
          <a:stretch>
            <a:fillRect l="-39999" r="-39999"/>
          </a:stretch>
        </a:blipFill>
        <a:effectLst/>
      </p:bgPr>
    </p:bg>
    <p:spTree>
      <p:nvGrpSpPr>
        <p:cNvPr id="1" name="Shape 41"/>
        <p:cNvGrpSpPr/>
        <p:nvPr/>
      </p:nvGrpSpPr>
      <p:grpSpPr>
        <a:xfrm>
          <a:off x="0" y="0"/>
          <a:ext cx="0" cy="0"/>
          <a:chOff x="0" y="0"/>
          <a:chExt cx="0" cy="0"/>
        </a:xfrm>
      </p:grpSpPr>
      <p:sp>
        <p:nvSpPr>
          <p:cNvPr id="42" name="Shape 42"/>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3" name="Shape 43"/>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0995180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Divider Option 2">
    <p:bg>
      <p:bgPr>
        <a:blipFill rotWithShape="1">
          <a:blip r:embed="rId2">
            <a:alphaModFix/>
          </a:blip>
          <a:stretch>
            <a:fillRect l="-56997" r="-56997"/>
          </a:stretch>
        </a:blipFill>
        <a:effectLst/>
      </p:bgPr>
    </p:bg>
    <p:spTree>
      <p:nvGrpSpPr>
        <p:cNvPr id="1" name="Shape 44"/>
        <p:cNvGrpSpPr/>
        <p:nvPr/>
      </p:nvGrpSpPr>
      <p:grpSpPr>
        <a:xfrm>
          <a:off x="0" y="0"/>
          <a:ext cx="0" cy="0"/>
          <a:chOff x="0" y="0"/>
          <a:chExt cx="0" cy="0"/>
        </a:xfrm>
      </p:grpSpPr>
      <p:sp>
        <p:nvSpPr>
          <p:cNvPr id="45" name="Shape 45"/>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6" name="Shape 46"/>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6413482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Divider Option 3">
    <p:bg>
      <p:bgPr>
        <a:blipFill rotWithShape="1">
          <a:blip r:embed="rId2">
            <a:alphaModFix/>
          </a:blip>
          <a:stretch>
            <a:fillRect l="-67995" r="-67992"/>
          </a:stretch>
        </a:blipFill>
        <a:effectLst/>
      </p:bgPr>
    </p:bg>
    <p:spTree>
      <p:nvGrpSpPr>
        <p:cNvPr id="1" name="Shape 47"/>
        <p:cNvGrpSpPr/>
        <p:nvPr/>
      </p:nvGrpSpPr>
      <p:grpSpPr>
        <a:xfrm>
          <a:off x="0" y="0"/>
          <a:ext cx="0" cy="0"/>
          <a:chOff x="0" y="0"/>
          <a:chExt cx="0" cy="0"/>
        </a:xfrm>
      </p:grpSpPr>
      <p:sp>
        <p:nvSpPr>
          <p:cNvPr id="48" name="Shape 48"/>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9" name="Shape 49"/>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1944824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Divider Option 4">
    <p:bg>
      <p:bgPr>
        <a:blipFill rotWithShape="1">
          <a:blip r:embed="rId2">
            <a:alphaModFix/>
          </a:blip>
          <a:stretch>
            <a:fillRect l="-53997" r="-53997"/>
          </a:stretch>
        </a:blipFill>
        <a:effectLst/>
      </p:bgPr>
    </p:bg>
    <p:spTree>
      <p:nvGrpSpPr>
        <p:cNvPr id="1" name="Shape 50"/>
        <p:cNvGrpSpPr/>
        <p:nvPr/>
      </p:nvGrpSpPr>
      <p:grpSpPr>
        <a:xfrm>
          <a:off x="0" y="0"/>
          <a:ext cx="0" cy="0"/>
          <a:chOff x="0" y="0"/>
          <a:chExt cx="0" cy="0"/>
        </a:xfrm>
      </p:grpSpPr>
      <p:sp>
        <p:nvSpPr>
          <p:cNvPr id="51" name="Shape 51"/>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2" name="Shape 52"/>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0505683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Divider Option 5">
    <p:bg>
      <p:bgPr>
        <a:blipFill rotWithShape="1">
          <a:blip r:embed="rId2">
            <a:alphaModFix/>
          </a:blip>
          <a:stretch>
            <a:fillRect l="-32998" r="-32998"/>
          </a:stretch>
        </a:blipFill>
        <a:effectLst/>
      </p:bgPr>
    </p:bg>
    <p:spTree>
      <p:nvGrpSpPr>
        <p:cNvPr id="1" name="Shape 53"/>
        <p:cNvGrpSpPr/>
        <p:nvPr/>
      </p:nvGrpSpPr>
      <p:grpSpPr>
        <a:xfrm>
          <a:off x="0" y="0"/>
          <a:ext cx="0" cy="0"/>
          <a:chOff x="0" y="0"/>
          <a:chExt cx="0" cy="0"/>
        </a:xfrm>
      </p:grpSpPr>
      <p:sp>
        <p:nvSpPr>
          <p:cNvPr id="54" name="Shape 54"/>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2"/>
              </a:solidFill>
              <a:latin typeface="Arial"/>
              <a:ea typeface="Arial"/>
              <a:cs typeface="Arial"/>
              <a:sym typeface="Arial"/>
            </a:endParaRPr>
          </a:p>
        </p:txBody>
      </p:sp>
      <p:sp>
        <p:nvSpPr>
          <p:cNvPr id="55" name="Shape 55"/>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0730727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Divider Option 6">
    <p:bg>
      <p:bgPr>
        <a:blipFill rotWithShape="1">
          <a:blip r:embed="rId2">
            <a:alphaModFix/>
          </a:blip>
          <a:stretch>
            <a:fillRect l="-31998" r="-31997"/>
          </a:stretch>
        </a:blipFill>
        <a:effectLst/>
      </p:bgPr>
    </p:bg>
    <p:spTree>
      <p:nvGrpSpPr>
        <p:cNvPr id="1" name="Shape 56"/>
        <p:cNvGrpSpPr/>
        <p:nvPr/>
      </p:nvGrpSpPr>
      <p:grpSpPr>
        <a:xfrm>
          <a:off x="0" y="0"/>
          <a:ext cx="0" cy="0"/>
          <a:chOff x="0" y="0"/>
          <a:chExt cx="0" cy="0"/>
        </a:xfrm>
      </p:grpSpPr>
      <p:sp>
        <p:nvSpPr>
          <p:cNvPr id="57" name="Shape 57"/>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8" name="Shape 58"/>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6883141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Statement Option 1">
    <p:bg>
      <p:bgPr>
        <a:solidFill>
          <a:schemeClr val="lt2"/>
        </a:solidFill>
        <a:effectLst/>
      </p:bgPr>
    </p:bg>
    <p:spTree>
      <p:nvGrpSpPr>
        <p:cNvPr id="1" name="Shape 96"/>
        <p:cNvGrpSpPr/>
        <p:nvPr/>
      </p:nvGrpSpPr>
      <p:grpSpPr>
        <a:xfrm>
          <a:off x="0" y="0"/>
          <a:ext cx="0" cy="0"/>
          <a:chOff x="0" y="0"/>
          <a:chExt cx="0" cy="0"/>
        </a:xfrm>
      </p:grpSpPr>
      <p:pic>
        <p:nvPicPr>
          <p:cNvPr id="97" name="Shape 97"/>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98" name="Shape 98"/>
          <p:cNvSpPr txBox="1">
            <a:spLocks noGrp="1"/>
          </p:cNvSpPr>
          <p:nvPr>
            <p:ph type="ctrTitle"/>
          </p:nvPr>
        </p:nvSpPr>
        <p:spPr>
          <a:xfrm>
            <a:off x="2030101" y="2759845"/>
            <a:ext cx="8395199" cy="1338309"/>
          </a:xfrm>
          <a:prstGeom prst="rect">
            <a:avLst/>
          </a:prstGeom>
          <a:noFill/>
          <a:ln>
            <a:noFill/>
          </a:ln>
        </p:spPr>
        <p:txBody>
          <a:bodyPr lIns="91425" tIns="91425" rIns="91425" bIns="91425" anchor="ctr" anchorCtr="0"/>
          <a:lstStyle>
            <a:lvl1pPr marL="0" marR="0" lvl="0" indent="0" algn="ctr" rtl="0">
              <a:lnSpc>
                <a:spcPct val="117647"/>
              </a:lnSpc>
              <a:spcBef>
                <a:spcPts val="0"/>
              </a:spcBef>
              <a:buClr>
                <a:schemeClr val="lt2"/>
              </a:buClr>
              <a:buFont typeface="Times New Roman"/>
              <a:buNone/>
              <a:defRPr sz="3400" b="1" i="0" u="none" strike="noStrike" cap="none">
                <a:solidFill>
                  <a:schemeClr val="lt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pic>
        <p:nvPicPr>
          <p:cNvPr id="99" name="Shape 99"/>
          <p:cNvPicPr preferRelativeResize="0"/>
          <p:nvPr/>
        </p:nvPicPr>
        <p:blipFill rotWithShape="1">
          <a:blip r:embed="rId3">
            <a:alphaModFix/>
          </a:blip>
          <a:srcRect/>
          <a:stretch/>
        </p:blipFill>
        <p:spPr>
          <a:xfrm>
            <a:off x="667201" y="6273479"/>
            <a:ext cx="1237999" cy="382920"/>
          </a:xfrm>
          <a:prstGeom prst="rect">
            <a:avLst/>
          </a:prstGeom>
          <a:noFill/>
          <a:ln>
            <a:noFill/>
          </a:ln>
        </p:spPr>
      </p:pic>
    </p:spTree>
    <p:extLst>
      <p:ext uri="{BB962C8B-B14F-4D97-AF65-F5344CB8AC3E}">
        <p14:creationId xmlns:p14="http://schemas.microsoft.com/office/powerpoint/2010/main" val="32371360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tatement Option 4">
    <p:bg>
      <p:bgPr>
        <a:solidFill>
          <a:srgbClr val="D2DB0E"/>
        </a:solidFill>
        <a:effectLst/>
      </p:bgPr>
    </p:bg>
    <p:spTree>
      <p:nvGrpSpPr>
        <p:cNvPr id="1" name="Shape 100"/>
        <p:cNvGrpSpPr/>
        <p:nvPr/>
      </p:nvGrpSpPr>
      <p:grpSpPr>
        <a:xfrm>
          <a:off x="0" y="0"/>
          <a:ext cx="0" cy="0"/>
          <a:chOff x="0" y="0"/>
          <a:chExt cx="0" cy="0"/>
        </a:xfrm>
      </p:grpSpPr>
      <p:pic>
        <p:nvPicPr>
          <p:cNvPr id="101" name="Shape 101"/>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102" name="Shape 102"/>
          <p:cNvSpPr txBox="1">
            <a:spLocks noGrp="1"/>
          </p:cNvSpPr>
          <p:nvPr>
            <p:ph type="ctrTitle"/>
          </p:nvPr>
        </p:nvSpPr>
        <p:spPr>
          <a:xfrm>
            <a:off x="1992001" y="2389032"/>
            <a:ext cx="8395199" cy="1644743"/>
          </a:xfrm>
          <a:prstGeom prst="rect">
            <a:avLst/>
          </a:prstGeom>
          <a:noFill/>
          <a:ln>
            <a:noFill/>
          </a:ln>
        </p:spPr>
        <p:txBody>
          <a:bodyPr lIns="91425" tIns="91425" rIns="91425" bIns="91425" anchor="b" anchorCtr="0"/>
          <a:lstStyle>
            <a:lvl1pPr marL="0" marR="0" lvl="0" indent="0" algn="ctr" rtl="0">
              <a:lnSpc>
                <a:spcPct val="105882"/>
              </a:lnSpc>
              <a:spcBef>
                <a:spcPts val="0"/>
              </a:spcBef>
              <a:buClr>
                <a:schemeClr val="dk2"/>
              </a:buClr>
              <a:buFont typeface="Times New Roman"/>
              <a:buNone/>
              <a:defRPr sz="3400" b="1" i="1"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03" name="Shape 103"/>
          <p:cNvSpPr txBox="1">
            <a:spLocks noGrp="1"/>
          </p:cNvSpPr>
          <p:nvPr>
            <p:ph type="body" idx="1"/>
          </p:nvPr>
        </p:nvSpPr>
        <p:spPr>
          <a:xfrm>
            <a:off x="2154767" y="4179106"/>
            <a:ext cx="8020051" cy="366713"/>
          </a:xfrm>
          <a:prstGeom prst="rect">
            <a:avLst/>
          </a:prstGeom>
          <a:noFill/>
          <a:ln>
            <a:noFill/>
          </a:ln>
        </p:spPr>
        <p:txBody>
          <a:bodyPr lIns="91425" tIns="91425" rIns="91425" bIns="91425" anchor="t" anchorCtr="0"/>
          <a:lstStyle>
            <a:lvl1pPr marL="0" marR="0" lvl="0" indent="0" algn="ctr" rtl="0">
              <a:lnSpc>
                <a:spcPct val="11250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4" name="Shape 104"/>
          <p:cNvPicPr preferRelativeResize="0"/>
          <p:nvPr/>
        </p:nvPicPr>
        <p:blipFill rotWithShape="1">
          <a:blip r:embed="rId3">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3869760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195C2B7-E8FB-41C9-88D2-18789C8CE021}"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D6BDA14-60EA-4BD9-AFC3-AAF814A1514D}" type="slidenum">
              <a:rPr lang="en-GB" smtClean="0"/>
              <a:t>‹#›</a:t>
            </a:fld>
            <a:endParaRPr lang="en-GB"/>
          </a:p>
        </p:txBody>
      </p:sp>
    </p:spTree>
    <p:extLst>
      <p:ext uri="{BB962C8B-B14F-4D97-AF65-F5344CB8AC3E}">
        <p14:creationId xmlns:p14="http://schemas.microsoft.com/office/powerpoint/2010/main" val="3642807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Title and Content">
    <p:bg>
      <p:bgPr>
        <a:solidFill>
          <a:srgbClr val="FFFFFF"/>
        </a:solidFill>
        <a:effectLst/>
      </p:bgPr>
    </p:bg>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721783" y="417599"/>
            <a:ext cx="6775448" cy="1096874"/>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7" name="Shape 137"/>
          <p:cNvSpPr txBox="1">
            <a:spLocks noGrp="1"/>
          </p:cNvSpPr>
          <p:nvPr>
            <p:ph type="body" idx="1"/>
          </p:nvPr>
        </p:nvSpPr>
        <p:spPr>
          <a:xfrm>
            <a:off x="723901" y="1704976"/>
            <a:ext cx="8079316" cy="3171825"/>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rgbClr val="000000"/>
              </a:buClr>
              <a:buFont typeface="Arial"/>
              <a:buNone/>
              <a:defRPr sz="1600" b="0" i="0" u="none" strike="noStrike" cap="none">
                <a:solidFill>
                  <a:srgbClr val="000000"/>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8" name="Shape 138"/>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5814262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Numbered">
    <p:bg>
      <p:bgPr>
        <a:solidFill>
          <a:srgbClr val="FFFFFF"/>
        </a:solidFill>
        <a:effectLst/>
      </p:bgPr>
    </p:bg>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721783" y="417600"/>
            <a:ext cx="6775448" cy="111592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41" name="Shape 141"/>
          <p:cNvSpPr txBox="1">
            <a:spLocks noGrp="1"/>
          </p:cNvSpPr>
          <p:nvPr>
            <p:ph type="body" idx="1"/>
          </p:nvPr>
        </p:nvSpPr>
        <p:spPr>
          <a:xfrm>
            <a:off x="723901" y="1809750"/>
            <a:ext cx="8661399" cy="3781425"/>
          </a:xfrm>
          <a:prstGeom prst="rect">
            <a:avLst/>
          </a:prstGeom>
          <a:noFill/>
          <a:ln>
            <a:noFill/>
          </a:ln>
        </p:spPr>
        <p:txBody>
          <a:bodyPr lIns="91425" tIns="91425" rIns="91425" bIns="91425" anchor="t" anchorCtr="0"/>
          <a:lstStyle>
            <a:lvl1pPr marL="238125" marR="0" lvl="0" indent="-136525" algn="l" rtl="0">
              <a:lnSpc>
                <a:spcPct val="118750"/>
              </a:lnSpc>
              <a:spcBef>
                <a:spcPts val="1134"/>
              </a:spcBef>
              <a:spcAft>
                <a:spcPts val="0"/>
              </a:spcAft>
              <a:buClr>
                <a:schemeClr val="dk2"/>
              </a:buClr>
              <a:buSzPct val="100000"/>
              <a:buFont typeface="Times New Roman"/>
              <a:buAutoNum type="arabicPeriod"/>
              <a:defRPr sz="1600" b="1" i="0" u="none" strike="noStrike" cap="none">
                <a:solidFill>
                  <a:schemeClr val="dk2"/>
                </a:solidFill>
                <a:latin typeface="Arial"/>
                <a:ea typeface="Arial"/>
                <a:cs typeface="Arial"/>
                <a:sym typeface="Arial"/>
              </a:defRPr>
            </a:lvl1pPr>
            <a:lvl2pPr marL="428625" marR="0" lvl="1" indent="-8572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628650" marR="0" lvl="2" indent="-107950"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Shape 142"/>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8238062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Blank">
    <p:bg>
      <p:bgPr>
        <a:solidFill>
          <a:srgbClr val="FFFFFF"/>
        </a:solidFill>
        <a:effectLst/>
      </p:bgPr>
    </p:bg>
    <p:spTree>
      <p:nvGrpSpPr>
        <p:cNvPr id="1" name="Shape 196"/>
        <p:cNvGrpSpPr/>
        <p:nvPr/>
      </p:nvGrpSpPr>
      <p:grpSpPr>
        <a:xfrm>
          <a:off x="0" y="0"/>
          <a:ext cx="0" cy="0"/>
          <a:chOff x="0" y="0"/>
          <a:chExt cx="0" cy="0"/>
        </a:xfrm>
      </p:grpSpPr>
      <p:sp>
        <p:nvSpPr>
          <p:cNvPr id="197" name="Shape 197"/>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36115302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More to Learn">
    <p:bg>
      <p:bgPr>
        <a:solidFill>
          <a:schemeClr val="lt2"/>
        </a:solidFill>
        <a:effectLst/>
      </p:bgPr>
    </p:bg>
    <p:spTree>
      <p:nvGrpSpPr>
        <p:cNvPr id="1" name="Shape 198"/>
        <p:cNvGrpSpPr/>
        <p:nvPr/>
      </p:nvGrpSpPr>
      <p:grpSpPr>
        <a:xfrm>
          <a:off x="0" y="0"/>
          <a:ext cx="0" cy="0"/>
          <a:chOff x="0" y="0"/>
          <a:chExt cx="0" cy="0"/>
        </a:xfrm>
      </p:grpSpPr>
      <p:pic>
        <p:nvPicPr>
          <p:cNvPr id="199" name="Shape 199"/>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200" name="Shape 200"/>
          <p:cNvSpPr txBox="1">
            <a:spLocks noGrp="1"/>
          </p:cNvSpPr>
          <p:nvPr>
            <p:ph type="ctrTitle"/>
          </p:nvPr>
        </p:nvSpPr>
        <p:spPr>
          <a:xfrm>
            <a:off x="3111499" y="2728866"/>
            <a:ext cx="6208899" cy="985884"/>
          </a:xfrm>
          <a:prstGeom prst="rect">
            <a:avLst/>
          </a:prstGeom>
          <a:noFill/>
          <a:ln>
            <a:noFill/>
          </a:ln>
        </p:spPr>
        <p:txBody>
          <a:bodyPr lIns="91425" tIns="91425" rIns="91425" bIns="91425" anchor="b" anchorCtr="0"/>
          <a:lstStyle>
            <a:lvl1pPr marL="0" marR="0" lvl="0" indent="0" algn="ctr"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01" name="Shape 201"/>
          <p:cNvSpPr txBox="1">
            <a:spLocks noGrp="1"/>
          </p:cNvSpPr>
          <p:nvPr>
            <p:ph type="body" idx="1"/>
          </p:nvPr>
        </p:nvSpPr>
        <p:spPr>
          <a:xfrm>
            <a:off x="3124200" y="3829050"/>
            <a:ext cx="6324600" cy="638174"/>
          </a:xfrm>
          <a:prstGeom prst="rect">
            <a:avLst/>
          </a:prstGeom>
          <a:noFill/>
          <a:ln>
            <a:noFill/>
          </a:ln>
        </p:spPr>
        <p:txBody>
          <a:bodyPr lIns="91425" tIns="91425" rIns="91425" bIns="91425" anchor="t" anchorCtr="0"/>
          <a:lstStyle>
            <a:lvl1pPr marL="0" marR="0" lvl="0" indent="0" algn="ctr" rtl="0">
              <a:lnSpc>
                <a:spcPct val="13125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0" marR="0" lvl="1" indent="0" algn="ctr" rtl="0">
              <a:lnSpc>
                <a:spcPct val="131250"/>
              </a:lnSpc>
              <a:spcBef>
                <a:spcPts val="0"/>
              </a:spcBef>
              <a:spcAft>
                <a:spcPts val="0"/>
              </a:spcAft>
              <a:buClr>
                <a:schemeClr val="lt2"/>
              </a:buClr>
              <a:buFont typeface="Arial"/>
              <a:buNone/>
              <a:defRPr sz="1600" b="1" i="0" u="none" strike="noStrike" cap="none">
                <a:solidFill>
                  <a:schemeClr val="lt2"/>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7043913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Final Slide Option1">
    <p:bg>
      <p:bgPr>
        <a:solidFill>
          <a:schemeClr val="lt2"/>
        </a:solidFill>
        <a:effectLst/>
      </p:bgPr>
    </p:bg>
    <p:spTree>
      <p:nvGrpSpPr>
        <p:cNvPr id="1" name="Shape 202"/>
        <p:cNvGrpSpPr/>
        <p:nvPr/>
      </p:nvGrpSpPr>
      <p:grpSpPr>
        <a:xfrm>
          <a:off x="0" y="0"/>
          <a:ext cx="0" cy="0"/>
          <a:chOff x="0" y="0"/>
          <a:chExt cx="0" cy="0"/>
        </a:xfrm>
      </p:grpSpPr>
      <p:pic>
        <p:nvPicPr>
          <p:cNvPr id="203" name="Shape 203"/>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33971124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Final Slide Option2">
    <p:bg>
      <p:bgPr>
        <a:solidFill>
          <a:schemeClr val="lt1"/>
        </a:solidFill>
        <a:effectLst/>
      </p:bgPr>
    </p:bg>
    <p:spTree>
      <p:nvGrpSpPr>
        <p:cNvPr id="1" name="Shape 204"/>
        <p:cNvGrpSpPr/>
        <p:nvPr/>
      </p:nvGrpSpPr>
      <p:grpSpPr>
        <a:xfrm>
          <a:off x="0" y="0"/>
          <a:ext cx="0" cy="0"/>
          <a:chOff x="0" y="0"/>
          <a:chExt cx="0" cy="0"/>
        </a:xfrm>
      </p:grpSpPr>
      <p:pic>
        <p:nvPicPr>
          <p:cNvPr id="205" name="Shape 205"/>
          <p:cNvPicPr preferRelativeResize="0"/>
          <p:nvPr/>
        </p:nvPicPr>
        <p:blipFill rotWithShape="1">
          <a:blip r:embed="rId2">
            <a:alphaModFix/>
          </a:blip>
          <a:srcRect/>
          <a:stretch/>
        </p:blipFill>
        <p:spPr>
          <a:xfrm>
            <a:off x="3867907" y="3558921"/>
            <a:ext cx="4506984" cy="216406"/>
          </a:xfrm>
          <a:prstGeom prst="rect">
            <a:avLst/>
          </a:prstGeom>
          <a:noFill/>
          <a:ln>
            <a:noFill/>
          </a:ln>
        </p:spPr>
      </p:pic>
    </p:spTree>
    <p:extLst>
      <p:ext uri="{BB962C8B-B14F-4D97-AF65-F5344CB8AC3E}">
        <p14:creationId xmlns:p14="http://schemas.microsoft.com/office/powerpoint/2010/main" val="218350518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Final Slide Option3">
    <p:bg>
      <p:bgPr>
        <a:solidFill>
          <a:srgbClr val="595959"/>
        </a:solidFill>
        <a:effectLst/>
      </p:bgPr>
    </p:bg>
    <p:spTree>
      <p:nvGrpSpPr>
        <p:cNvPr id="1" name="Shape 206"/>
        <p:cNvGrpSpPr/>
        <p:nvPr/>
      </p:nvGrpSpPr>
      <p:grpSpPr>
        <a:xfrm>
          <a:off x="0" y="0"/>
          <a:ext cx="0" cy="0"/>
          <a:chOff x="0" y="0"/>
          <a:chExt cx="0" cy="0"/>
        </a:xfrm>
      </p:grpSpPr>
      <p:pic>
        <p:nvPicPr>
          <p:cNvPr id="207" name="Shape 207"/>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2294935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195C2B7-E8FB-41C9-88D2-18789C8CE021}"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D6BDA14-60EA-4BD9-AFC3-AAF814A1514D}" type="slidenum">
              <a:rPr lang="en-GB" smtClean="0"/>
              <a:t>‹#›</a:t>
            </a:fld>
            <a:endParaRPr lang="en-GB"/>
          </a:p>
        </p:txBody>
      </p:sp>
    </p:spTree>
    <p:extLst>
      <p:ext uri="{BB962C8B-B14F-4D97-AF65-F5344CB8AC3E}">
        <p14:creationId xmlns:p14="http://schemas.microsoft.com/office/powerpoint/2010/main" val="1448866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195C2B7-E8FB-41C9-88D2-18789C8CE021}"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D6BDA14-60EA-4BD9-AFC3-AAF814A1514D}" type="slidenum">
              <a:rPr lang="en-GB" smtClean="0"/>
              <a:t>‹#›</a:t>
            </a:fld>
            <a:endParaRPr lang="en-GB"/>
          </a:p>
        </p:txBody>
      </p:sp>
    </p:spTree>
    <p:extLst>
      <p:ext uri="{BB962C8B-B14F-4D97-AF65-F5344CB8AC3E}">
        <p14:creationId xmlns:p14="http://schemas.microsoft.com/office/powerpoint/2010/main" val="268549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195C2B7-E8FB-41C9-88D2-18789C8CE021}" type="datetimeFigureOut">
              <a:rPr lang="en-GB" smtClean="0"/>
              <a:t>31/08/2017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D6BDA14-60EA-4BD9-AFC3-AAF814A1514D}" type="slidenum">
              <a:rPr lang="en-GB" smtClean="0"/>
              <a:t>‹#›</a:t>
            </a:fld>
            <a:endParaRPr lang="en-GB"/>
          </a:p>
        </p:txBody>
      </p:sp>
    </p:spTree>
    <p:extLst>
      <p:ext uri="{BB962C8B-B14F-4D97-AF65-F5344CB8AC3E}">
        <p14:creationId xmlns:p14="http://schemas.microsoft.com/office/powerpoint/2010/main" val="40661949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195C2B7-E8FB-41C9-88D2-18789C8CE021}" type="datetimeFigureOut">
              <a:rPr lang="en-GB" smtClean="0"/>
              <a:t>31/08/2017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D6BDA14-60EA-4BD9-AFC3-AAF814A1514D}" type="slidenum">
              <a:rPr lang="en-GB" smtClean="0"/>
              <a:t>‹#›</a:t>
            </a:fld>
            <a:endParaRPr lang="en-GB"/>
          </a:p>
        </p:txBody>
      </p:sp>
    </p:spTree>
    <p:extLst>
      <p:ext uri="{BB962C8B-B14F-4D97-AF65-F5344CB8AC3E}">
        <p14:creationId xmlns:p14="http://schemas.microsoft.com/office/powerpoint/2010/main" val="1176277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95C2B7-E8FB-41C9-88D2-18789C8CE021}" type="datetimeFigureOut">
              <a:rPr lang="en-GB" smtClean="0"/>
              <a:t>31/08/2017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D6BDA14-60EA-4BD9-AFC3-AAF814A1514D}" type="slidenum">
              <a:rPr lang="en-GB" smtClean="0"/>
              <a:t>‹#›</a:t>
            </a:fld>
            <a:endParaRPr lang="en-GB"/>
          </a:p>
        </p:txBody>
      </p:sp>
    </p:spTree>
    <p:extLst>
      <p:ext uri="{BB962C8B-B14F-4D97-AF65-F5344CB8AC3E}">
        <p14:creationId xmlns:p14="http://schemas.microsoft.com/office/powerpoint/2010/main" val="2595435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195C2B7-E8FB-41C9-88D2-18789C8CE021}"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D6BDA14-60EA-4BD9-AFC3-AAF814A1514D}" type="slidenum">
              <a:rPr lang="en-GB" smtClean="0"/>
              <a:t>‹#›</a:t>
            </a:fld>
            <a:endParaRPr lang="en-GB"/>
          </a:p>
        </p:txBody>
      </p:sp>
    </p:spTree>
    <p:extLst>
      <p:ext uri="{BB962C8B-B14F-4D97-AF65-F5344CB8AC3E}">
        <p14:creationId xmlns:p14="http://schemas.microsoft.com/office/powerpoint/2010/main" val="3364355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195C2B7-E8FB-41C9-88D2-18789C8CE021}"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D6BDA14-60EA-4BD9-AFC3-AAF814A1514D}" type="slidenum">
              <a:rPr lang="en-GB" smtClean="0"/>
              <a:t>‹#›</a:t>
            </a:fld>
            <a:endParaRPr lang="en-GB"/>
          </a:p>
        </p:txBody>
      </p:sp>
    </p:spTree>
    <p:extLst>
      <p:ext uri="{BB962C8B-B14F-4D97-AF65-F5344CB8AC3E}">
        <p14:creationId xmlns:p14="http://schemas.microsoft.com/office/powerpoint/2010/main" val="3246862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95C2B7-E8FB-41C9-88D2-18789C8CE021}" type="datetimeFigureOut">
              <a:rPr lang="en-GB" smtClean="0"/>
              <a:t>31/08/2017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6BDA14-60EA-4BD9-AFC3-AAF814A1514D}" type="slidenum">
              <a:rPr lang="en-GB" smtClean="0"/>
              <a:t>‹#›</a:t>
            </a:fld>
            <a:endParaRPr lang="en-GB"/>
          </a:p>
        </p:txBody>
      </p:sp>
    </p:spTree>
    <p:extLst>
      <p:ext uri="{BB962C8B-B14F-4D97-AF65-F5344CB8AC3E}">
        <p14:creationId xmlns:p14="http://schemas.microsoft.com/office/powerpoint/2010/main" val="4978978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Shape 7"/>
          <p:cNvSpPr txBox="1">
            <a:spLocks noGrp="1"/>
          </p:cNvSpPr>
          <p:nvPr>
            <p:ph type="title"/>
          </p:nvPr>
        </p:nvSpPr>
        <p:spPr>
          <a:xfrm>
            <a:off x="721783" y="417600"/>
            <a:ext cx="7977717" cy="90637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1"/>
              </a:buClr>
              <a:buFont typeface="Times New Roman"/>
              <a:buNone/>
              <a:defRPr sz="3400" b="1"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 name="Shape 8"/>
          <p:cNvSpPr txBox="1">
            <a:spLocks noGrp="1"/>
          </p:cNvSpPr>
          <p:nvPr>
            <p:ph type="body" idx="1"/>
          </p:nvPr>
        </p:nvSpPr>
        <p:spPr>
          <a:xfrm>
            <a:off x="713199" y="1704975"/>
            <a:ext cx="8001507" cy="4285174"/>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chemeClr val="dk1"/>
              </a:buClr>
              <a:buFont typeface="Arial"/>
              <a:buNone/>
              <a:defRPr sz="1600" b="0" i="0" u="none" strike="noStrike" cap="none">
                <a:solidFill>
                  <a:schemeClr val="dk1"/>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Shape 9"/>
          <p:cNvCxnSpPr/>
          <p:nvPr/>
        </p:nvCxnSpPr>
        <p:spPr>
          <a:xfrm>
            <a:off x="11286723" y="6504781"/>
            <a:ext cx="0" cy="86399"/>
          </a:xfrm>
          <a:prstGeom prst="straightConnector1">
            <a:avLst/>
          </a:prstGeom>
          <a:noFill/>
          <a:ln w="9525" cap="flat" cmpd="sng">
            <a:solidFill>
              <a:schemeClr val="lt2"/>
            </a:solidFill>
            <a:prstDash val="solid"/>
            <a:round/>
            <a:headEnd type="none" w="med" len="med"/>
            <a:tailEnd type="none" w="med" len="med"/>
          </a:ln>
        </p:spPr>
      </p:cxnSp>
      <p:sp>
        <p:nvSpPr>
          <p:cNvPr id="10" name="Shape 10"/>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pic>
        <p:nvPicPr>
          <p:cNvPr id="11" name="Shape 11"/>
          <p:cNvPicPr preferRelativeResize="0"/>
          <p:nvPr/>
        </p:nvPicPr>
        <p:blipFill rotWithShape="1">
          <a:blip r:embed="rId17">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917842427"/>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3.PNG"/><Relationship Id="rId4" Type="http://schemas.openxmlformats.org/officeDocument/2006/relationships/image" Target="../media/image19.jpe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Shape 373"/>
          <p:cNvSpPr txBox="1">
            <a:spLocks noGrp="1"/>
          </p:cNvSpPr>
          <p:nvPr>
            <p:ph type="ctrTitle"/>
          </p:nvPr>
        </p:nvSpPr>
        <p:spPr>
          <a:xfrm>
            <a:off x="3028821" y="2299317"/>
            <a:ext cx="6296399" cy="2263806"/>
          </a:xfrm>
          <a:prstGeom prst="rect">
            <a:avLst/>
          </a:prstGeom>
          <a:noFill/>
          <a:ln>
            <a:noFill/>
          </a:ln>
        </p:spPr>
        <p:txBody>
          <a:bodyPr lIns="0" tIns="0" rIns="0" bIns="0" anchor="ctr" anchorCtr="0">
            <a:noAutofit/>
          </a:bodyPr>
          <a:lstStyle/>
          <a:p>
            <a:pPr>
              <a:buSzPct val="25000"/>
            </a:pPr>
            <a:r>
              <a:rPr lang="en-GB" sz="6000"/>
              <a:t>Week </a:t>
            </a:r>
            <a:r>
              <a:rPr lang="en-GB" sz="6000" smtClean="0"/>
              <a:t>2 </a:t>
            </a:r>
            <a:r>
              <a:rPr lang="en-GB" sz="6000" dirty="0"/>
              <a:t>– Empty your pockets! </a:t>
            </a:r>
            <a:br>
              <a:rPr lang="en-GB" sz="6000" dirty="0"/>
            </a:br>
            <a:r>
              <a:rPr lang="en-GB" sz="3200" dirty="0"/>
              <a:t>LO: Use inference to identify personality traits of a character</a:t>
            </a:r>
            <a:r>
              <a:rPr lang="en-GB" sz="3600" dirty="0"/>
              <a:t/>
            </a:r>
            <a:br>
              <a:rPr lang="en-GB" sz="3600" dirty="0"/>
            </a:br>
            <a:r>
              <a:rPr lang="en-GB" sz="3600" dirty="0"/>
              <a:t/>
            </a:r>
            <a:br>
              <a:rPr lang="en-GB" sz="3600" dirty="0"/>
            </a:br>
            <a:endParaRPr lang="en-GB" dirty="0"/>
          </a:p>
        </p:txBody>
      </p:sp>
    </p:spTree>
    <p:extLst>
      <p:ext uri="{BB962C8B-B14F-4D97-AF65-F5344CB8AC3E}">
        <p14:creationId xmlns:p14="http://schemas.microsoft.com/office/powerpoint/2010/main" val="4218600166"/>
      </p:ext>
    </p:extLst>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C:\Users\slade_l\Downloads\AL1132354_High Res.jpg">
            <a:extLst>
              <a:ext uri="{FF2B5EF4-FFF2-40B4-BE49-F238E27FC236}">
                <a16:creationId xmlns:a16="http://schemas.microsoft.com/office/drawing/2014/main" xmlns="" id="{F2A83C46-83B4-4CD2-A224-BD8DB3EB753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43291" y="865827"/>
            <a:ext cx="4652256" cy="4070853"/>
          </a:xfrm>
          <a:prstGeom prst="rect">
            <a:avLst/>
          </a:prstGeom>
          <a:noFill/>
          <a:ln>
            <a:noFill/>
          </a:ln>
        </p:spPr>
      </p:pic>
      <p:sp>
        <p:nvSpPr>
          <p:cNvPr id="4" name="Title 3"/>
          <p:cNvSpPr>
            <a:spLocks noGrp="1"/>
          </p:cNvSpPr>
          <p:nvPr>
            <p:ph type="title"/>
          </p:nvPr>
        </p:nvSpPr>
        <p:spPr/>
        <p:txBody>
          <a:bodyPr/>
          <a:lstStyle/>
          <a:p>
            <a:r>
              <a:rPr lang="en-GB" b="1" dirty="0"/>
              <a:t>What sort of person would have these items in their pocket?</a:t>
            </a:r>
          </a:p>
        </p:txBody>
      </p:sp>
      <p:pic>
        <p:nvPicPr>
          <p:cNvPr id="9" name="Picture 8">
            <a:extLst>
              <a:ext uri="{FF2B5EF4-FFF2-40B4-BE49-F238E27FC236}">
                <a16:creationId xmlns:a16="http://schemas.microsoft.com/office/drawing/2014/main" xmlns="" id="{7A30CEC5-B58D-4B7D-A3E5-464C0962C7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29907" y="6184642"/>
            <a:ext cx="1447786" cy="561104"/>
          </a:xfrm>
          <a:prstGeom prst="rect">
            <a:avLst/>
          </a:prstGeom>
        </p:spPr>
      </p:pic>
      <p:pic>
        <p:nvPicPr>
          <p:cNvPr id="14" name="Picture 13" descr="C:\Users\slade_l\Downloads\AL1109089_High Res.jpg">
            <a:extLst>
              <a:ext uri="{FF2B5EF4-FFF2-40B4-BE49-F238E27FC236}">
                <a16:creationId xmlns:a16="http://schemas.microsoft.com/office/drawing/2014/main" xmlns="" id="{2354E751-2725-4111-9657-2503FF4F1015}"/>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03795" y="4224161"/>
            <a:ext cx="3474161" cy="2315979"/>
          </a:xfrm>
          <a:prstGeom prst="rect">
            <a:avLst/>
          </a:prstGeom>
          <a:noFill/>
          <a:ln>
            <a:noFill/>
          </a:ln>
        </p:spPr>
      </p:pic>
      <p:pic>
        <p:nvPicPr>
          <p:cNvPr id="15" name="Picture 14" descr="C:\Users\slade_l\Downloads\AL1103331_High Res.jpg">
            <a:extLst>
              <a:ext uri="{FF2B5EF4-FFF2-40B4-BE49-F238E27FC236}">
                <a16:creationId xmlns:a16="http://schemas.microsoft.com/office/drawing/2014/main" xmlns="" id="{74AFDF00-F2FB-4FA0-8115-FAB352ECA5C9}"/>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82611" y="1575691"/>
            <a:ext cx="3492373" cy="4001952"/>
          </a:xfrm>
          <a:prstGeom prst="rect">
            <a:avLst/>
          </a:prstGeom>
          <a:noFill/>
          <a:ln>
            <a:noFill/>
          </a:ln>
        </p:spPr>
      </p:pic>
      <p:pic>
        <p:nvPicPr>
          <p:cNvPr id="16" name="Picture 15" descr="https://assetlibrary.pearson.com/Public/66/ThumbnailLarge/b1045a00-fc59-4072-91f2-bc9553c02edf.jpg?0_0_0_0_2_154_241_141">
            <a:extLst>
              <a:ext uri="{FF2B5EF4-FFF2-40B4-BE49-F238E27FC236}">
                <a16:creationId xmlns:a16="http://schemas.microsoft.com/office/drawing/2014/main" xmlns="" id="{8B5F67C0-73AD-41B3-AA3A-8E5B6CB9397D}"/>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432465" y="1690688"/>
            <a:ext cx="4036296" cy="2708412"/>
          </a:xfrm>
          <a:prstGeom prst="rect">
            <a:avLst/>
          </a:prstGeom>
          <a:noFill/>
          <a:ln>
            <a:noFill/>
          </a:ln>
        </p:spPr>
      </p:pic>
      <p:pic>
        <p:nvPicPr>
          <p:cNvPr id="13" name="Picture 12"/>
          <p:cNvPicPr>
            <a:picLocks noChangeAspect="1"/>
          </p:cNvPicPr>
          <p:nvPr/>
        </p:nvPicPr>
        <p:blipFill>
          <a:blip r:embed="rId8"/>
          <a:stretch>
            <a:fillRect/>
          </a:stretch>
        </p:blipFill>
        <p:spPr>
          <a:xfrm>
            <a:off x="8017713" y="4564601"/>
            <a:ext cx="1905000" cy="1905000"/>
          </a:xfrm>
          <a:prstGeom prst="rect">
            <a:avLst/>
          </a:prstGeom>
        </p:spPr>
      </p:pic>
    </p:spTree>
    <p:extLst>
      <p:ext uri="{BB962C8B-B14F-4D97-AF65-F5344CB8AC3E}">
        <p14:creationId xmlns:p14="http://schemas.microsoft.com/office/powerpoint/2010/main" val="1529352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C:\Users\slade_l\Downloads\AL1109752_High Res.jpg">
            <a:extLst>
              <a:ext uri="{FF2B5EF4-FFF2-40B4-BE49-F238E27FC236}">
                <a16:creationId xmlns:a16="http://schemas.microsoft.com/office/drawing/2014/main" xmlns="" id="{842C831A-B5A4-4805-A3DC-0476B2A28AAA}"/>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27969" y="3559818"/>
            <a:ext cx="3435259" cy="3154380"/>
          </a:xfrm>
          <a:prstGeom prst="rect">
            <a:avLst/>
          </a:prstGeom>
          <a:noFill/>
          <a:ln>
            <a:noFill/>
          </a:ln>
        </p:spPr>
      </p:pic>
      <p:pic>
        <p:nvPicPr>
          <p:cNvPr id="15" name="Picture 14" descr="C:\Users\slade_l\Downloads\AL68847_High Res.jpg">
            <a:extLst>
              <a:ext uri="{FF2B5EF4-FFF2-40B4-BE49-F238E27FC236}">
                <a16:creationId xmlns:a16="http://schemas.microsoft.com/office/drawing/2014/main" xmlns="" id="{0F9B6F4E-D661-42A4-8AD1-62796A82D915}"/>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66744" y="2443476"/>
            <a:ext cx="3736749" cy="2499308"/>
          </a:xfrm>
          <a:prstGeom prst="rect">
            <a:avLst/>
          </a:prstGeom>
          <a:noFill/>
          <a:ln>
            <a:noFill/>
          </a:ln>
        </p:spPr>
      </p:pic>
      <p:sp>
        <p:nvSpPr>
          <p:cNvPr id="2" name="Title 1"/>
          <p:cNvSpPr>
            <a:spLocks noGrp="1"/>
          </p:cNvSpPr>
          <p:nvPr>
            <p:ph type="title"/>
          </p:nvPr>
        </p:nvSpPr>
        <p:spPr/>
        <p:txBody>
          <a:bodyPr/>
          <a:lstStyle/>
          <a:p>
            <a:r>
              <a:rPr lang="en-GB" b="1" dirty="0"/>
              <a:t>What sort of person would have these items in their pocket?</a:t>
            </a:r>
            <a:endParaRPr lang="en-GB" dirty="0"/>
          </a:p>
        </p:txBody>
      </p:sp>
      <p:pic>
        <p:nvPicPr>
          <p:cNvPr id="12" name="Picture 11">
            <a:extLst>
              <a:ext uri="{FF2B5EF4-FFF2-40B4-BE49-F238E27FC236}">
                <a16:creationId xmlns:a16="http://schemas.microsoft.com/office/drawing/2014/main" xmlns="" id="{FCB8922E-CD82-4E81-8931-0C469F9523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29907" y="6184642"/>
            <a:ext cx="1447786" cy="561104"/>
          </a:xfrm>
          <a:prstGeom prst="rect">
            <a:avLst/>
          </a:prstGeom>
        </p:spPr>
      </p:pic>
      <p:pic>
        <p:nvPicPr>
          <p:cNvPr id="14" name="Picture 13" descr="C:\Users\slade_l\Downloads\AL1140856_High Res.jpg">
            <a:extLst>
              <a:ext uri="{FF2B5EF4-FFF2-40B4-BE49-F238E27FC236}">
                <a16:creationId xmlns:a16="http://schemas.microsoft.com/office/drawing/2014/main" xmlns="" id="{00F51367-B208-4C87-8726-0499DB202CDC}"/>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0635" y="3489172"/>
            <a:ext cx="2581633" cy="2581633"/>
          </a:xfrm>
          <a:prstGeom prst="rect">
            <a:avLst/>
          </a:prstGeom>
          <a:noFill/>
          <a:ln>
            <a:noFill/>
          </a:ln>
        </p:spPr>
      </p:pic>
      <p:pic>
        <p:nvPicPr>
          <p:cNvPr id="16" name="Picture 15" descr="C:\Users\slade_l\Downloads\AL1282657_High Res.jpg">
            <a:extLst>
              <a:ext uri="{FF2B5EF4-FFF2-40B4-BE49-F238E27FC236}">
                <a16:creationId xmlns:a16="http://schemas.microsoft.com/office/drawing/2014/main" xmlns="" id="{057AD8AE-A989-4CC4-A289-3C24C58E0E9D}"/>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227969" y="1397781"/>
            <a:ext cx="3125831" cy="2091391"/>
          </a:xfrm>
          <a:prstGeom prst="rect">
            <a:avLst/>
          </a:prstGeom>
          <a:noFill/>
          <a:ln>
            <a:noFill/>
          </a:ln>
        </p:spPr>
      </p:pic>
    </p:spTree>
    <p:extLst>
      <p:ext uri="{BB962C8B-B14F-4D97-AF65-F5344CB8AC3E}">
        <p14:creationId xmlns:p14="http://schemas.microsoft.com/office/powerpoint/2010/main" val="3339092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What do your pockets say about you?</a:t>
            </a:r>
          </a:p>
        </p:txBody>
      </p:sp>
      <p:sp>
        <p:nvSpPr>
          <p:cNvPr id="3" name="Content Placeholder 2"/>
          <p:cNvSpPr>
            <a:spLocks noGrp="1"/>
          </p:cNvSpPr>
          <p:nvPr>
            <p:ph idx="1"/>
          </p:nvPr>
        </p:nvSpPr>
        <p:spPr/>
        <p:txBody>
          <a:bodyPr/>
          <a:lstStyle/>
          <a:p>
            <a:r>
              <a:rPr lang="en-GB" dirty="0"/>
              <a:t>Could they identify anything significant about you?</a:t>
            </a:r>
          </a:p>
          <a:p>
            <a:r>
              <a:rPr lang="en-GB" dirty="0"/>
              <a:t>Are you carrying anything that is unique to you? Anything personalised?</a:t>
            </a:r>
          </a:p>
          <a:p>
            <a:r>
              <a:rPr lang="en-GB" dirty="0"/>
              <a:t>Have you got different things in your pockets today from what you had yesterday?</a:t>
            </a:r>
          </a:p>
          <a:p>
            <a:r>
              <a:rPr lang="en-GB" dirty="0"/>
              <a:t>Are your ‘school pockets’ different from your ‘weekend pockets’?</a:t>
            </a:r>
          </a:p>
          <a:p>
            <a:pPr marL="0" indent="0">
              <a:buNone/>
            </a:pPr>
            <a:endParaRPr lang="en-GB" dirty="0"/>
          </a:p>
        </p:txBody>
      </p:sp>
      <p:pic>
        <p:nvPicPr>
          <p:cNvPr id="4" name="Picture 3">
            <a:extLst>
              <a:ext uri="{FF2B5EF4-FFF2-40B4-BE49-F238E27FC236}">
                <a16:creationId xmlns:a16="http://schemas.microsoft.com/office/drawing/2014/main" xmlns="" id="{94C7EE83-BDB7-46FE-8AA0-B9ABB6B2A3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29907" y="6184642"/>
            <a:ext cx="1447786" cy="561104"/>
          </a:xfrm>
          <a:prstGeom prst="rect">
            <a:avLst/>
          </a:prstGeom>
        </p:spPr>
      </p:pic>
    </p:spTree>
    <p:extLst>
      <p:ext uri="{BB962C8B-B14F-4D97-AF65-F5344CB8AC3E}">
        <p14:creationId xmlns:p14="http://schemas.microsoft.com/office/powerpoint/2010/main" val="21262465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9307" y="218364"/>
            <a:ext cx="11682484" cy="6359857"/>
          </a:xfrm>
        </p:spPr>
        <p:txBody>
          <a:bodyPr>
            <a:normAutofit fontScale="92500" lnSpcReduction="20000"/>
          </a:bodyPr>
          <a:lstStyle/>
          <a:p>
            <a:pPr marL="0" indent="0">
              <a:buNone/>
            </a:pPr>
            <a:r>
              <a:rPr lang="en-GB" b="1" dirty="0"/>
              <a:t>‘Empty your pockets!’</a:t>
            </a:r>
          </a:p>
          <a:p>
            <a:pPr marL="0" indent="0">
              <a:buNone/>
            </a:pPr>
            <a:r>
              <a:rPr lang="en-GB" dirty="0"/>
              <a:t>She rolled her eyes in disgust, sharply inhaled through her nose and lifted her chin a little. Sucking her teeth in a way that set his own teeth on edge, she stuck her acrylic fingernails into her left pocket and drew out a used tissue. She placed it on his desk, deliberately close to the fork he was about to eat his lunch with.</a:t>
            </a:r>
          </a:p>
          <a:p>
            <a:pPr marL="0" indent="0">
              <a:buNone/>
            </a:pPr>
            <a:r>
              <a:rPr lang="en-GB" dirty="0"/>
              <a:t>The iridescent fingernails disappeared again and pulled out a bus ticket. The slight sheen on the paper suggested it was the one from this morning’s journey. </a:t>
            </a:r>
          </a:p>
          <a:p>
            <a:pPr marL="0" indent="0">
              <a:buNone/>
            </a:pPr>
            <a:r>
              <a:rPr lang="en-GB" dirty="0"/>
              <a:t>She moved her hands, this time reaching into her right pocket. She pulled out a half-eaten packet of fruit pastilles, a packet of chewing gum, a folded letter that should have been given to her parents a week ago.  </a:t>
            </a:r>
          </a:p>
          <a:p>
            <a:pPr marL="0" indent="0">
              <a:buNone/>
            </a:pPr>
            <a:r>
              <a:rPr lang="en-GB" dirty="0"/>
              <a:t>Each item was removed individually. Each movement was deliberately slow, accompanied by the same huffing sneer that she was famous for.</a:t>
            </a:r>
          </a:p>
          <a:p>
            <a:pPr marL="0" indent="0">
              <a:buNone/>
            </a:pPr>
            <a:r>
              <a:rPr lang="en-GB" dirty="0"/>
              <a:t>When each item was removed, she turned her pockets inside out as proof that they were empty. The ring wasn’t there. </a:t>
            </a:r>
          </a:p>
          <a:p>
            <a:pPr marL="0" indent="0">
              <a:buNone/>
            </a:pPr>
            <a:r>
              <a:rPr lang="en-GB" dirty="0"/>
              <a:t>‘Thank you. You may now go to lunch.’</a:t>
            </a:r>
          </a:p>
          <a:p>
            <a:pPr marL="0" indent="0">
              <a:buNone/>
            </a:pPr>
            <a:r>
              <a:rPr lang="en-GB" dirty="0"/>
              <a:t>She put almost everything back in her pockets and huffed towards the door. ‘You can keep the tissue,’ she snapped. ‘I don’t need it.’ </a:t>
            </a:r>
          </a:p>
          <a:p>
            <a:pPr marL="0" indent="0">
              <a:buNone/>
            </a:pPr>
            <a:r>
              <a:rPr lang="en-GB" dirty="0"/>
              <a:t>As she slammed the door behind her, he didn’t know whether to laugh or scream. </a:t>
            </a:r>
          </a:p>
          <a:p>
            <a:pPr marL="0" indent="0">
              <a:buNone/>
            </a:pPr>
            <a:endParaRPr lang="en-GB" b="1" dirty="0"/>
          </a:p>
        </p:txBody>
      </p:sp>
      <p:pic>
        <p:nvPicPr>
          <p:cNvPr id="4" name="Picture 3">
            <a:extLst>
              <a:ext uri="{FF2B5EF4-FFF2-40B4-BE49-F238E27FC236}">
                <a16:creationId xmlns:a16="http://schemas.microsoft.com/office/drawing/2014/main" xmlns="" id="{10653363-3799-43D9-A9B0-ADBAD8C4EA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29907" y="6296896"/>
            <a:ext cx="1447786" cy="561104"/>
          </a:xfrm>
          <a:prstGeom prst="rect">
            <a:avLst/>
          </a:prstGeom>
        </p:spPr>
      </p:pic>
    </p:spTree>
    <p:extLst>
      <p:ext uri="{BB962C8B-B14F-4D97-AF65-F5344CB8AC3E}">
        <p14:creationId xmlns:p14="http://schemas.microsoft.com/office/powerpoint/2010/main" val="3500940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Your turn</a:t>
            </a:r>
          </a:p>
        </p:txBody>
      </p:sp>
      <p:sp>
        <p:nvSpPr>
          <p:cNvPr id="3" name="Content Placeholder 2"/>
          <p:cNvSpPr>
            <a:spLocks noGrp="1"/>
          </p:cNvSpPr>
          <p:nvPr>
            <p:ph idx="1"/>
          </p:nvPr>
        </p:nvSpPr>
        <p:spPr/>
        <p:txBody>
          <a:bodyPr/>
          <a:lstStyle/>
          <a:p>
            <a:pPr marL="0" indent="0">
              <a:buNone/>
            </a:pPr>
            <a:r>
              <a:rPr lang="en-GB" b="1" dirty="0"/>
              <a:t>Starting your story with the line ‘Empty your pockets,’ write a short narrative where you reveal something about two characters and their relationship with each other.</a:t>
            </a:r>
          </a:p>
          <a:p>
            <a:r>
              <a:rPr lang="en-GB" b="1" dirty="0"/>
              <a:t>Try not to explicitly reveal the relationship.</a:t>
            </a:r>
          </a:p>
          <a:p>
            <a:r>
              <a:rPr lang="en-GB" b="1" dirty="0"/>
              <a:t>Once finished, read your text to a partner.</a:t>
            </a:r>
          </a:p>
          <a:p>
            <a:r>
              <a:rPr lang="en-GB" b="1" dirty="0"/>
              <a:t>Can they work out what you were thinking?</a:t>
            </a:r>
          </a:p>
          <a:p>
            <a:r>
              <a:rPr lang="en-GB" b="1" dirty="0"/>
              <a:t>What words/phrases give it away?</a:t>
            </a:r>
          </a:p>
        </p:txBody>
      </p:sp>
      <p:pic>
        <p:nvPicPr>
          <p:cNvPr id="4" name="Picture 3">
            <a:extLst>
              <a:ext uri="{FF2B5EF4-FFF2-40B4-BE49-F238E27FC236}">
                <a16:creationId xmlns:a16="http://schemas.microsoft.com/office/drawing/2014/main" xmlns="" id="{A94AE56D-448F-490D-868F-FE61A2CECA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29907" y="6184642"/>
            <a:ext cx="1447786" cy="561104"/>
          </a:xfrm>
          <a:prstGeom prst="rect">
            <a:avLst/>
          </a:prstGeom>
        </p:spPr>
      </p:pic>
    </p:spTree>
    <p:extLst>
      <p:ext uri="{BB962C8B-B14F-4D97-AF65-F5344CB8AC3E}">
        <p14:creationId xmlns:p14="http://schemas.microsoft.com/office/powerpoint/2010/main" val="38610299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48214</TotalTime>
  <Words>727</Words>
  <Application>Microsoft Office PowerPoint</Application>
  <PresentationFormat>Widescreen</PresentationFormat>
  <Paragraphs>35</Paragraphs>
  <Slides>6</Slides>
  <Notes>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vt:i4>
      </vt:variant>
    </vt:vector>
  </HeadingPairs>
  <TitlesOfParts>
    <vt:vector size="12" baseType="lpstr">
      <vt:lpstr>Arial</vt:lpstr>
      <vt:lpstr>Calibri</vt:lpstr>
      <vt:lpstr>Calibri Light</vt:lpstr>
      <vt:lpstr>Times New Roman</vt:lpstr>
      <vt:lpstr>Office Theme</vt:lpstr>
      <vt:lpstr>Pearson</vt:lpstr>
      <vt:lpstr>Week 2 – Empty your pockets!  LO: Use inference to identify personality traits of a character  </vt:lpstr>
      <vt:lpstr>What sort of person would have these items in their pocket?</vt:lpstr>
      <vt:lpstr>What sort of person would have these items in their pocket?</vt:lpstr>
      <vt:lpstr>What do your pockets say about you?</vt:lpstr>
      <vt:lpstr>PowerPoint Presentation</vt:lpstr>
      <vt:lpstr>Your turn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Empty Your Pockets!</dc:title>
  <dc:creator>Rebecca White</dc:creator>
  <cp:lastModifiedBy>Slade, Liz</cp:lastModifiedBy>
  <cp:revision>20</cp:revision>
  <cp:lastPrinted>2017-05-25T09:54:19Z</cp:lastPrinted>
  <dcterms:created xsi:type="dcterms:W3CDTF">2017-05-07T20:33:57Z</dcterms:created>
  <dcterms:modified xsi:type="dcterms:W3CDTF">2017-08-31T12:44:19Z</dcterms:modified>
</cp:coreProperties>
</file>